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 varScale="1">
        <p:scale>
          <a:sx n="61" d="100"/>
          <a:sy n="61" d="100"/>
        </p:scale>
        <p:origin x="9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4176B-385B-4C74-B52D-4CB8A4C87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44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E7E11-2A2D-418B-9798-9CBBCEB96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5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AE28-6A6A-4C85-9263-22B46EC67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7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9DF19-6AF6-42BC-9741-D5BA66457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99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34A64-42B6-4113-8133-B2FEC6B43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61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834DE-BDF7-4EE7-8BBF-7D83AC022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62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E9168-10C0-4036-A551-ACE7CCFA0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6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57EA7-7A83-4484-8642-E1E7D2B04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28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7F0D0-0178-47EE-8FE9-91050041F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06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4975-2A33-4D77-92C5-C78E929EB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82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43635-A001-4CDB-AC7B-0EEE41954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59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1ED809-3B83-4D86-8C6D-56620F5E6C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cl.northwestern.edu/simevolution/obonu/cladograms/Open-This-File.sw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0588" y="2420938"/>
            <a:ext cx="5414962" cy="13208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altLang="en-US" sz="7300" dirty="0" smtClean="0">
                <a:solidFill>
                  <a:srgbClr val="000000"/>
                </a:solidFill>
                <a:latin typeface="Arial" panose="020B0604020202020204" pitchFamily="34" charset="0"/>
              </a:rPr>
              <a:t>Cladograms</a:t>
            </a:r>
            <a:r>
              <a:rPr lang="en-US" altLang="en-US" sz="49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49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51000" y="3581400"/>
            <a:ext cx="7700962" cy="914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4900" dirty="0" smtClean="0">
                <a:solidFill>
                  <a:srgbClr val="898989"/>
                </a:solidFill>
                <a:latin typeface="Arial" panose="020B0604020202020204" pitchFamily="34" charset="0"/>
              </a:rPr>
              <a:t>Unit III: Biological Evolution</a:t>
            </a:r>
            <a:endParaRPr lang="en-US" altLang="en-US" sz="4900" dirty="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altLang="en-US" sz="4900" smtClean="0">
                <a:solidFill>
                  <a:srgbClr val="000000"/>
                </a:solidFill>
                <a:latin typeface="Arial" panose="020B0604020202020204" pitchFamily="34" charset="0"/>
              </a:rPr>
              <a:t>Evolutionary Classification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52450" y="1695450"/>
            <a:ext cx="9055100" cy="289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300" b="1" dirty="0">
                <a:solidFill>
                  <a:srgbClr val="FF0000"/>
                </a:solidFill>
                <a:latin typeface="Arial" panose="020B0604020202020204" pitchFamily="34" charset="0"/>
              </a:rPr>
              <a:t>Phylogeny</a:t>
            </a:r>
            <a:r>
              <a:rPr lang="en-US" altLang="en-US" sz="3300" dirty="0">
                <a:solidFill>
                  <a:srgbClr val="000000"/>
                </a:solidFill>
                <a:latin typeface="Arial" panose="020B0604020202020204" pitchFamily="34" charset="0"/>
              </a:rPr>
              <a:t> = the study of evolutionary relationships</a:t>
            </a:r>
            <a:endParaRPr lang="en-US" altLang="en-US" dirty="0"/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300" dirty="0">
                <a:solidFill>
                  <a:srgbClr val="000000"/>
                </a:solidFill>
                <a:latin typeface="Arial" panose="020B0604020202020204" pitchFamily="34" charset="0"/>
              </a:rPr>
              <a:t>Biologists now group organisms into categories that represent evolutionary descent (and not just physical similarities)</a:t>
            </a:r>
            <a:endParaRPr lang="en-US" altLang="en-US" dirty="0"/>
          </a:p>
          <a:p>
            <a:pPr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altLang="en-US" sz="3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7200"/>
            <a:ext cx="3768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314450" y="4960938"/>
            <a:ext cx="42291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2700" i="1">
                <a:solidFill>
                  <a:srgbClr val="000000"/>
                </a:solidFill>
                <a:latin typeface="Arial" panose="020B0604020202020204" pitchFamily="34" charset="0"/>
              </a:rPr>
              <a:t>How would you classify a hyena? Would you group it with cats or dogs?</a:t>
            </a:r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7026275"/>
            <a:ext cx="254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156450" y="7077075"/>
            <a:ext cx="24511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Photo credit flickr: ibeatty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altLang="en-US" sz="4900" smtClean="0">
                <a:solidFill>
                  <a:srgbClr val="000000"/>
                </a:solidFill>
                <a:latin typeface="Arial" panose="020B0604020202020204" pitchFamily="34" charset="0"/>
              </a:rPr>
              <a:t>Derived Characters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52450" y="1828800"/>
            <a:ext cx="9055100" cy="3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Characteristics that appear more recently in a group but are not seen in older organisms</a:t>
            </a:r>
            <a:endParaRPr lang="en-US" altLang="en-US" dirty="0"/>
          </a:p>
          <a:p>
            <a:pPr eaLnBrk="1" hangingPunct="1">
              <a:lnSpc>
                <a:spcPct val="95000"/>
              </a:lnSpc>
            </a:pPr>
            <a:endParaRPr lang="en-US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Derived characters are used to construct a 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CLADOGRAM</a:t>
            </a:r>
            <a:r>
              <a:rPr lang="en-US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• a diagram that shows evolutionary relationships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3551238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altLang="en-US" sz="4900" smtClean="0">
                <a:solidFill>
                  <a:srgbClr val="000000"/>
                </a:solidFill>
                <a:latin typeface="Arial" panose="020B0604020202020204" pitchFamily="34" charset="0"/>
              </a:rPr>
              <a:t>Cladograms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254000"/>
            <a:ext cx="3979862" cy="710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52450" y="3521075"/>
            <a:ext cx="3805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A diagram that shows evolutionary relationships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100138"/>
            <a:ext cx="9313863" cy="54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04800"/>
            <a:ext cx="9053513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38138"/>
            <a:ext cx="9313862" cy="698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z="4300" smtClean="0">
                <a:solidFill>
                  <a:srgbClr val="000000"/>
                </a:solidFill>
                <a:latin typeface="Arial" panose="020B0604020202020204" pitchFamily="34" charset="0"/>
              </a:rPr>
              <a:t>HOW TO BUILD A CLADOGRAM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817688"/>
            <a:ext cx="9580562" cy="3298825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3700" dirty="0" smtClean="0">
                <a:solidFill>
                  <a:srgbClr val="000000"/>
                </a:solidFill>
                <a:latin typeface="Arial" panose="020B0604020202020204" pitchFamily="34" charset="0"/>
              </a:rPr>
              <a:t>Watch this animation on how to build a cladogram</a:t>
            </a:r>
            <a:endParaRPr lang="en-US" alt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37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3700" u="sng" dirty="0" smtClean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http://ccl.northwestern.edu/simevolution/obonu/cladograms/Open-This-File.swf</a:t>
            </a:r>
            <a:endParaRPr lang="en-US" altLang="en-US" sz="3700" u="sng" dirty="0" smtClean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0850" y="101600"/>
            <a:ext cx="9055100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altLang="en-US" sz="4900" smtClean="0">
                <a:solidFill>
                  <a:srgbClr val="000000"/>
                </a:solidFill>
                <a:latin typeface="Arial" panose="020B0604020202020204" pitchFamily="34" charset="0"/>
              </a:rPr>
              <a:t>Check for Understanding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89000" y="1828800"/>
            <a:ext cx="8488363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300" dirty="0">
                <a:solidFill>
                  <a:srgbClr val="000000"/>
                </a:solidFill>
                <a:latin typeface="Arial" panose="020B0604020202020204" pitchFamily="34" charset="0"/>
              </a:rPr>
              <a:t>A diagram that shows an evolutionary relationship is a ________________________</a:t>
            </a:r>
            <a:endParaRPr lang="en-US" altLang="en-US" dirty="0"/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300" dirty="0">
                <a:solidFill>
                  <a:srgbClr val="000000"/>
                </a:solidFill>
                <a:latin typeface="Arial" panose="020B0604020202020204" pitchFamily="34" charset="0"/>
              </a:rPr>
              <a:t>A characteristic that appears only in recent members is called a ________________ character</a:t>
            </a:r>
            <a:endParaRPr lang="en-US" altLang="en-US" dirty="0"/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300" dirty="0">
                <a:solidFill>
                  <a:srgbClr val="000000"/>
                </a:solidFill>
                <a:latin typeface="Arial" panose="020B0604020202020204" pitchFamily="34" charset="0"/>
              </a:rPr>
              <a:t>The study of evolutionary relationships is called </a:t>
            </a:r>
            <a:r>
              <a:rPr lang="en-US" altLang="en-US" sz="3300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143</Words>
  <Application>Microsoft Office PowerPoint</Application>
  <PresentationFormat>Custom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Default Design</vt:lpstr>
      <vt:lpstr>Cladograms </vt:lpstr>
      <vt:lpstr>Evolutionary Classification </vt:lpstr>
      <vt:lpstr>Derived Characters</vt:lpstr>
      <vt:lpstr>Cladograms</vt:lpstr>
      <vt:lpstr>PowerPoint Presentation</vt:lpstr>
      <vt:lpstr>PowerPoint Presentation</vt:lpstr>
      <vt:lpstr>PowerPoint Presentation</vt:lpstr>
      <vt:lpstr>HOW TO BUILD A CLADOGRAM</vt:lpstr>
      <vt:lpstr>Check for Understanding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Sawyer, Gregg</cp:lastModifiedBy>
  <cp:revision>3</cp:revision>
  <dcterms:created xsi:type="dcterms:W3CDTF">2004-05-06T09:28:21Z</dcterms:created>
  <dcterms:modified xsi:type="dcterms:W3CDTF">2016-01-28T20:30:28Z</dcterms:modified>
</cp:coreProperties>
</file>