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28" r:id="rId1"/>
  </p:sldMasterIdLst>
  <p:sldIdLst>
    <p:sldId id="256" r:id="rId2"/>
    <p:sldId id="257" r:id="rId3"/>
    <p:sldId id="258" r:id="rId4"/>
    <p:sldId id="262" r:id="rId5"/>
    <p:sldId id="266" r:id="rId6"/>
    <p:sldId id="270" r:id="rId7"/>
    <p:sldId id="263" r:id="rId8"/>
    <p:sldId id="259" r:id="rId9"/>
    <p:sldId id="265" r:id="rId10"/>
    <p:sldId id="268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 varScale="1">
        <p:scale>
          <a:sx n="69" d="100"/>
          <a:sy n="69" d="100"/>
        </p:scale>
        <p:origin x="60" y="8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1CF66C-11F5-47D7-AAB6-229A4CC6F90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4676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F9001-45DD-4FBF-8069-29EC84C3551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4683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2738F-4EEB-406C-AEA8-693924662B4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432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82EFBA-4F66-4F20-9893-D9B21FCFC0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8726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09DE4F-9731-4B83-BD5E-F54F4A70E53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2763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BC657-2B58-4CE3-9813-066FE7610C7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7088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42E8AA-5F83-4910-A132-F23EE5238FD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151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3C2ED9-225F-415C-8DCD-A8187903BE4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4095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6568C-F14F-4789-A2A7-56F30CA9D6C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37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8EEB854-C148-4AB6-BFF1-6CDB00EB2CA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1510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47BD83-AE88-436A-8C36-7C00915441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647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D5EB59D-07D7-4601-9F7F-1E3C65A2A42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9129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4478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Classification of Living Things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Impact" panose="020B0806030902050204" pitchFamily="34" charset="0"/>
              </a:rPr>
              <a:t>Using the Classification System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772400" cy="4419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latin typeface="Impact" panose="020B0806030902050204" pitchFamily="34" charset="0"/>
              </a:rPr>
              <a:t>Field guides help identify organisms.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latin typeface="Impact" panose="020B0806030902050204" pitchFamily="34" charset="0"/>
              </a:rPr>
              <a:t>	-they highlight differences between similar organisms (like trees)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 smtClean="0">
              <a:latin typeface="Impact" panose="020B080603090205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latin typeface="Impact" panose="020B0806030902050204" pitchFamily="34" charset="0"/>
              </a:rPr>
              <a:t>Taxonomic Key (Dichotomous Key)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latin typeface="Impact" panose="020B0806030902050204" pitchFamily="34" charset="0"/>
              </a:rPr>
              <a:t>	-paired statements that describe the physical characteristics of different organisms</a:t>
            </a:r>
          </a:p>
          <a:p>
            <a:pPr>
              <a:buFont typeface="Monotype Sorts" pitchFamily="2" charset="2"/>
              <a:buNone/>
            </a:pPr>
            <a:endParaRPr lang="en-US" alt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>
                <a:latin typeface="Impact" panose="020B0806030902050204" pitchFamily="34" charset="0"/>
              </a:rPr>
              <a:t>Taxonomic Key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295400" y="1981200"/>
            <a:ext cx="7729538" cy="32004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000" smtClean="0">
                <a:latin typeface="Impact" panose="020B0806030902050204" pitchFamily="34" charset="0"/>
              </a:rPr>
              <a:t>1a  Fruits occur singly ....................................................... Go to 3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>
                <a:latin typeface="Impact" panose="020B0806030902050204" pitchFamily="34" charset="0"/>
              </a:rPr>
              <a:t>1b  Fruits occur in clusters of two or more ......................... Go to 2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>
                <a:latin typeface="Impact" panose="020B0806030902050204" pitchFamily="34" charset="0"/>
              </a:rPr>
              <a:t>2a  Fruits are round ....................................................... Grapes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>
                <a:latin typeface="Impact" panose="020B0806030902050204" pitchFamily="34" charset="0"/>
              </a:rPr>
              <a:t>2b  Fruits are elongate ................................................... Bananas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>
                <a:latin typeface="Impact" panose="020B0806030902050204" pitchFamily="34" charset="0"/>
              </a:rPr>
              <a:t>3a Thick skin that separates easily from flesh .............Oranges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>
                <a:latin typeface="Impact" panose="020B0806030902050204" pitchFamily="34" charset="0"/>
              </a:rPr>
              <a:t>3b Thin skin that adheres to flesh .............................. Go to 4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>
                <a:latin typeface="Impact" panose="020B0806030902050204" pitchFamily="34" charset="0"/>
              </a:rPr>
              <a:t>4a More than one seed per fruit ............................ Apples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>
                <a:latin typeface="Impact" panose="020B0806030902050204" pitchFamily="34" charset="0"/>
              </a:rPr>
              <a:t>4b One seed per fruit ............................................ Go to 5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>
                <a:latin typeface="Impact" panose="020B0806030902050204" pitchFamily="34" charset="0"/>
              </a:rPr>
              <a:t>5a Skin covered with velvety hairs .................... Peaches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>
                <a:latin typeface="Impact" panose="020B0806030902050204" pitchFamily="34" charset="0"/>
              </a:rPr>
              <a:t>5b Skin smooth, without hairs ........................... Plums</a:t>
            </a:r>
          </a:p>
          <a:p>
            <a:pPr>
              <a:buFont typeface="Monotype Sorts" pitchFamily="2" charset="2"/>
              <a:buNone/>
            </a:pPr>
            <a:endParaRPr lang="en-US" altLang="en-US" smtClean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47800" y="5486400"/>
            <a:ext cx="701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Monotype Sorts" pitchFamily="2" charset="2"/>
              <a:buChar char="w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Impact" panose="020B0806030902050204" pitchFamily="34" charset="0"/>
              </a:rPr>
              <a:t>What steps would you use to identify a peach?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0" smtClean="0">
                <a:latin typeface="Impact" panose="020B0806030902050204" pitchFamily="34" charset="0"/>
              </a:rPr>
              <a:t>What is classification?</a:t>
            </a:r>
            <a:endParaRPr lang="en-US" altLang="en-US" smtClean="0">
              <a:latin typeface="Impact" panose="020B080603090205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sz="4000" smtClean="0">
              <a:latin typeface="Impact" panose="020B0806030902050204" pitchFamily="34" charset="0"/>
            </a:endParaRPr>
          </a:p>
          <a:p>
            <a:r>
              <a:rPr lang="en-US" altLang="en-US" sz="4000" smtClean="0">
                <a:latin typeface="Impact" panose="020B0806030902050204" pitchFamily="34" charset="0"/>
              </a:rPr>
              <a:t>Classification is the grouping of living organisms according to similar structures and functions.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0" smtClean="0">
                <a:latin typeface="Impact" panose="020B0806030902050204" pitchFamily="34" charset="0"/>
              </a:rPr>
              <a:t>Early classification systems</a:t>
            </a:r>
            <a:endParaRPr lang="en-US" altLang="en-US" smtClean="0">
              <a:latin typeface="Impact" panose="020B080603090205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252538" y="1981200"/>
            <a:ext cx="7772400" cy="2133600"/>
          </a:xfrm>
        </p:spPr>
        <p:txBody>
          <a:bodyPr/>
          <a:lstStyle/>
          <a:p>
            <a:r>
              <a:rPr lang="en-US" altLang="en-US" sz="4400" smtClean="0">
                <a:latin typeface="Impact" panose="020B0806030902050204" pitchFamily="34" charset="0"/>
              </a:rPr>
              <a:t>Aristotle grouped animals according to the way they moved </a:t>
            </a:r>
          </a:p>
        </p:txBody>
      </p:sp>
      <p:pic>
        <p:nvPicPr>
          <p:cNvPr id="5124" name="Picture 5" descr="Argentavis.jpg image by Dwaggie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419600"/>
            <a:ext cx="24384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419600"/>
            <a:ext cx="2427288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419600"/>
            <a:ext cx="2238375" cy="17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Impact" panose="020B0806030902050204" pitchFamily="34" charset="0"/>
              </a:rPr>
              <a:t>The modern  classification system 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971800" y="1075390"/>
            <a:ext cx="6934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Monotype Sorts" pitchFamily="2" charset="2"/>
              <a:buChar char="w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bg2">
                    <a:lumMod val="50000"/>
                  </a:schemeClr>
                </a:solidFill>
                <a:latin typeface="Impact" panose="020B0806030902050204" pitchFamily="34" charset="0"/>
              </a:rPr>
              <a:t>Developed by Carolus Linnaeus</a:t>
            </a:r>
          </a:p>
        </p:txBody>
      </p:sp>
      <p:pic>
        <p:nvPicPr>
          <p:cNvPr id="9" name="Picture 4" descr="http://bioweb.uwlax.edu/bio203/s2012/zepke_pete/Taxonomy%20Leve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09800"/>
            <a:ext cx="4647865" cy="4130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://adapaonline.org/images/biobook_images/taxonomy_pyrami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"/>
            <a:ext cx="7315200" cy="5989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://study.com/cimages/multimages/16/Human_vs_Ostrich_Taxonom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8600"/>
            <a:ext cx="7572375" cy="588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Impact" panose="020B0806030902050204" pitchFamily="34" charset="0"/>
              </a:rPr>
              <a:t>Helpful way to remember the </a:t>
            </a:r>
            <a:r>
              <a:rPr lang="en-US" altLang="en-US" dirty="0" smtClean="0">
                <a:latin typeface="Impact" panose="020B0806030902050204" pitchFamily="34" charset="0"/>
              </a:rPr>
              <a:t>8 levels</a:t>
            </a:r>
            <a:endParaRPr lang="en-US" altLang="en-US" dirty="0" smtClean="0">
              <a:latin typeface="Impact" panose="020B080603090205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2057400"/>
            <a:ext cx="7772400" cy="4495800"/>
          </a:xfrm>
        </p:spPr>
        <p:txBody>
          <a:bodyPr/>
          <a:lstStyle/>
          <a:p>
            <a:r>
              <a:rPr lang="en-US" altLang="en-US" sz="4400" b="1" u="sng" dirty="0" smtClean="0">
                <a:latin typeface="Impact" panose="020B0806030902050204" pitchFamily="34" charset="0"/>
              </a:rPr>
              <a:t>D</a:t>
            </a:r>
            <a:r>
              <a:rPr lang="en-US" altLang="en-US" sz="4400" b="1" dirty="0" smtClean="0">
                <a:latin typeface="Impact" panose="020B0806030902050204" pitchFamily="34" charset="0"/>
              </a:rPr>
              <a:t>r. </a:t>
            </a:r>
            <a:r>
              <a:rPr lang="en-US" altLang="en-US" sz="4400" b="1" u="sng" dirty="0" smtClean="0">
                <a:latin typeface="Impact" panose="020B0806030902050204" pitchFamily="34" charset="0"/>
              </a:rPr>
              <a:t>K</a:t>
            </a:r>
            <a:r>
              <a:rPr lang="en-US" altLang="en-US" sz="4400" dirty="0" smtClean="0">
                <a:latin typeface="Impact" panose="020B0806030902050204" pitchFamily="34" charset="0"/>
              </a:rPr>
              <a:t>ing </a:t>
            </a:r>
            <a:r>
              <a:rPr lang="en-US" altLang="en-US" sz="4400" b="1" u="sng" dirty="0" smtClean="0">
                <a:latin typeface="Impact" panose="020B0806030902050204" pitchFamily="34" charset="0"/>
              </a:rPr>
              <a:t>P</a:t>
            </a:r>
            <a:r>
              <a:rPr lang="en-US" altLang="en-US" sz="4400" dirty="0" smtClean="0">
                <a:latin typeface="Impact" panose="020B0806030902050204" pitchFamily="34" charset="0"/>
              </a:rPr>
              <a:t>hilip </a:t>
            </a:r>
            <a:r>
              <a:rPr lang="en-US" altLang="en-US" sz="4400" b="1" u="sng" dirty="0" smtClean="0">
                <a:latin typeface="Impact" panose="020B0806030902050204" pitchFamily="34" charset="0"/>
              </a:rPr>
              <a:t>C</a:t>
            </a:r>
            <a:r>
              <a:rPr lang="en-US" altLang="en-US" sz="4400" dirty="0" smtClean="0">
                <a:latin typeface="Impact" panose="020B0806030902050204" pitchFamily="34" charset="0"/>
              </a:rPr>
              <a:t>ame </a:t>
            </a:r>
            <a:r>
              <a:rPr lang="en-US" altLang="en-US" sz="4400" u="sng" dirty="0" smtClean="0">
                <a:latin typeface="Impact" panose="020B0806030902050204" pitchFamily="34" charset="0"/>
              </a:rPr>
              <a:t>O</a:t>
            </a:r>
            <a:r>
              <a:rPr lang="en-US" altLang="en-US" sz="4400" dirty="0" smtClean="0">
                <a:latin typeface="Impact" panose="020B0806030902050204" pitchFamily="34" charset="0"/>
              </a:rPr>
              <a:t>ver </a:t>
            </a:r>
            <a:r>
              <a:rPr lang="en-US" altLang="en-US" sz="4400" u="sng" dirty="0" smtClean="0">
                <a:latin typeface="Impact" panose="020B0806030902050204" pitchFamily="34" charset="0"/>
              </a:rPr>
              <a:t>F</a:t>
            </a:r>
            <a:r>
              <a:rPr lang="en-US" altLang="en-US" sz="4400" dirty="0" smtClean="0">
                <a:latin typeface="Impact" panose="020B0806030902050204" pitchFamily="34" charset="0"/>
              </a:rPr>
              <a:t>or  </a:t>
            </a:r>
            <a:r>
              <a:rPr lang="en-US" altLang="en-US" sz="4400" u="sng" dirty="0" smtClean="0">
                <a:latin typeface="Impact" panose="020B0806030902050204" pitchFamily="34" charset="0"/>
              </a:rPr>
              <a:t>G</a:t>
            </a:r>
            <a:r>
              <a:rPr lang="en-US" altLang="en-US" sz="4400" dirty="0" smtClean="0">
                <a:latin typeface="Impact" panose="020B0806030902050204" pitchFamily="34" charset="0"/>
              </a:rPr>
              <a:t>rape </a:t>
            </a:r>
            <a:r>
              <a:rPr lang="en-US" altLang="en-US" sz="4400" u="sng" dirty="0" smtClean="0">
                <a:latin typeface="Impact" panose="020B0806030902050204" pitchFamily="34" charset="0"/>
              </a:rPr>
              <a:t>S</a:t>
            </a:r>
            <a:r>
              <a:rPr lang="en-US" altLang="en-US" sz="4400" dirty="0" smtClean="0">
                <a:latin typeface="Impact" panose="020B0806030902050204" pitchFamily="34" charset="0"/>
              </a:rPr>
              <a:t>oda.</a:t>
            </a:r>
          </a:p>
          <a:p>
            <a:r>
              <a:rPr lang="en-US" altLang="en-US" sz="4400" u="sng" dirty="0" smtClean="0">
                <a:latin typeface="Impact" panose="020B0806030902050204" pitchFamily="34" charset="0"/>
              </a:rPr>
              <a:t>D</a:t>
            </a:r>
            <a:r>
              <a:rPr lang="en-US" altLang="en-US" sz="4400" dirty="0" smtClean="0">
                <a:latin typeface="Impact" panose="020B0806030902050204" pitchFamily="34" charset="0"/>
              </a:rPr>
              <a:t>r. </a:t>
            </a:r>
            <a:r>
              <a:rPr lang="en-US" altLang="en-US" sz="4400" u="sng" dirty="0" smtClean="0">
                <a:latin typeface="Impact" panose="020B0806030902050204" pitchFamily="34" charset="0"/>
              </a:rPr>
              <a:t>K</a:t>
            </a:r>
            <a:r>
              <a:rPr lang="en-US" altLang="en-US" sz="4400" dirty="0" smtClean="0">
                <a:latin typeface="Impact" panose="020B0806030902050204" pitchFamily="34" charset="0"/>
              </a:rPr>
              <a:t>ing </a:t>
            </a:r>
            <a:r>
              <a:rPr lang="en-US" altLang="en-US" sz="4400" u="sng" dirty="0" smtClean="0">
                <a:latin typeface="Impact" panose="020B0806030902050204" pitchFamily="34" charset="0"/>
              </a:rPr>
              <a:t>P</a:t>
            </a:r>
            <a:r>
              <a:rPr lang="en-US" altLang="en-US" sz="4400" dirty="0" smtClean="0">
                <a:latin typeface="Impact" panose="020B0806030902050204" pitchFamily="34" charset="0"/>
              </a:rPr>
              <a:t>hilip </a:t>
            </a:r>
            <a:r>
              <a:rPr lang="en-US" altLang="en-US" sz="4400" u="sng" dirty="0" smtClean="0">
                <a:latin typeface="Impact" panose="020B0806030902050204" pitchFamily="34" charset="0"/>
              </a:rPr>
              <a:t>C</a:t>
            </a:r>
            <a:r>
              <a:rPr lang="en-US" altLang="en-US" sz="4400" dirty="0" smtClean="0">
                <a:latin typeface="Impact" panose="020B0806030902050204" pitchFamily="34" charset="0"/>
              </a:rPr>
              <a:t>ame </a:t>
            </a:r>
            <a:r>
              <a:rPr lang="en-US" altLang="en-US" sz="4400" u="sng" dirty="0" smtClean="0">
                <a:latin typeface="Impact" panose="020B0806030902050204" pitchFamily="34" charset="0"/>
              </a:rPr>
              <a:t>O</a:t>
            </a:r>
            <a:r>
              <a:rPr lang="en-US" altLang="en-US" sz="4400" dirty="0" smtClean="0">
                <a:latin typeface="Impact" panose="020B0806030902050204" pitchFamily="34" charset="0"/>
              </a:rPr>
              <a:t>ver </a:t>
            </a:r>
            <a:r>
              <a:rPr lang="en-US" altLang="en-US" sz="4400" u="sng" dirty="0" smtClean="0">
                <a:latin typeface="Impact" panose="020B0806030902050204" pitchFamily="34" charset="0"/>
              </a:rPr>
              <a:t>F</a:t>
            </a:r>
            <a:r>
              <a:rPr lang="en-US" altLang="en-US" sz="4400" dirty="0" smtClean="0">
                <a:latin typeface="Impact" panose="020B0806030902050204" pitchFamily="34" charset="0"/>
              </a:rPr>
              <a:t>or </a:t>
            </a:r>
            <a:r>
              <a:rPr lang="en-US" altLang="en-US" sz="4400" u="sng" dirty="0" smtClean="0">
                <a:latin typeface="Impact" panose="020B0806030902050204" pitchFamily="34" charset="0"/>
              </a:rPr>
              <a:t>G</a:t>
            </a:r>
            <a:r>
              <a:rPr lang="en-US" altLang="en-US" sz="4400" dirty="0" smtClean="0">
                <a:latin typeface="Impact" panose="020B0806030902050204" pitchFamily="34" charset="0"/>
              </a:rPr>
              <a:t>reen </a:t>
            </a:r>
            <a:r>
              <a:rPr lang="en-US" altLang="en-US" sz="4400" u="sng" dirty="0" smtClean="0">
                <a:latin typeface="Impact" panose="020B0806030902050204" pitchFamily="34" charset="0"/>
              </a:rPr>
              <a:t>S</a:t>
            </a:r>
            <a:r>
              <a:rPr lang="en-US" altLang="en-US" sz="4400" dirty="0" smtClean="0">
                <a:latin typeface="Impact" panose="020B0806030902050204" pitchFamily="34" charset="0"/>
              </a:rPr>
              <a:t>kittles.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152400"/>
            <a:ext cx="7543800" cy="1450757"/>
          </a:xfrm>
        </p:spPr>
        <p:txBody>
          <a:bodyPr/>
          <a:lstStyle/>
          <a:p>
            <a:r>
              <a:rPr lang="en-US" altLang="en-US" dirty="0" smtClean="0">
                <a:latin typeface="Impact" panose="020B0806030902050204" pitchFamily="34" charset="0"/>
              </a:rPr>
              <a:t>Binomial Nomenclature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252538" y="1600200"/>
            <a:ext cx="7772400" cy="4495800"/>
          </a:xfrm>
        </p:spPr>
        <p:txBody>
          <a:bodyPr/>
          <a:lstStyle/>
          <a:p>
            <a:r>
              <a:rPr lang="en-US" altLang="en-US" sz="4400" dirty="0" smtClean="0">
                <a:latin typeface="Impact" panose="020B0806030902050204" pitchFamily="34" charset="0"/>
              </a:rPr>
              <a:t>Developed by Carolus Linnaeus</a:t>
            </a:r>
          </a:p>
          <a:p>
            <a:r>
              <a:rPr lang="en-US" altLang="en-US" sz="4400" dirty="0" smtClean="0">
                <a:solidFill>
                  <a:srgbClr val="FF0000"/>
                </a:solidFill>
                <a:latin typeface="Impact" panose="020B0806030902050204" pitchFamily="34" charset="0"/>
              </a:rPr>
              <a:t>Two-name system</a:t>
            </a:r>
            <a:r>
              <a:rPr lang="en-US" altLang="en-US" sz="4400" dirty="0" smtClean="0">
                <a:latin typeface="Impact" panose="020B0806030902050204" pitchFamily="34" charset="0"/>
              </a:rPr>
              <a:t>:</a:t>
            </a:r>
          </a:p>
          <a:p>
            <a:pPr lvl="1"/>
            <a:r>
              <a:rPr lang="en-US" altLang="en-US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First name  </a:t>
            </a:r>
            <a:r>
              <a:rPr lang="en-US" altLang="en-US" sz="4000" dirty="0" smtClean="0">
                <a:latin typeface="Impact" panose="020B0806030902050204" pitchFamily="34" charset="0"/>
              </a:rPr>
              <a:t>is the organism’s genus</a:t>
            </a:r>
          </a:p>
          <a:p>
            <a:pPr lvl="1"/>
            <a:r>
              <a:rPr lang="en-US" altLang="en-US" sz="4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Second name </a:t>
            </a:r>
            <a:r>
              <a:rPr lang="en-US" altLang="en-US" sz="4000" dirty="0" smtClean="0">
                <a:latin typeface="Impact" panose="020B0806030902050204" pitchFamily="34" charset="0"/>
              </a:rPr>
              <a:t>is the organism’s species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354" y="304800"/>
            <a:ext cx="7772400" cy="12954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>
                <a:latin typeface="Impact" panose="020B0806030902050204" pitchFamily="34" charset="0"/>
              </a:rPr>
              <a:t>What rules are used to write scientific names?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057400"/>
            <a:ext cx="7772400" cy="4419600"/>
          </a:xfrm>
        </p:spPr>
        <p:txBody>
          <a:bodyPr/>
          <a:lstStyle/>
          <a:p>
            <a:r>
              <a:rPr lang="en-US" altLang="en-US" sz="3600" dirty="0" smtClean="0">
                <a:latin typeface="Impact" panose="020B0806030902050204" pitchFamily="34" charset="0"/>
              </a:rPr>
              <a:t>The </a:t>
            </a:r>
            <a:r>
              <a:rPr lang="en-US" altLang="en-US" sz="3600" i="1" dirty="0" smtClean="0">
                <a:solidFill>
                  <a:srgbClr val="FF0000"/>
                </a:solidFill>
                <a:latin typeface="Impact" panose="020B0806030902050204" pitchFamily="34" charset="0"/>
              </a:rPr>
              <a:t>first letter </a:t>
            </a:r>
            <a:r>
              <a:rPr lang="en-US" altLang="en-US" sz="3600" dirty="0" smtClean="0">
                <a:latin typeface="Impact" panose="020B0806030902050204" pitchFamily="34" charset="0"/>
              </a:rPr>
              <a:t>of the </a:t>
            </a:r>
            <a:r>
              <a:rPr lang="en-US" altLang="en-US" sz="3600" dirty="0" smtClean="0">
                <a:solidFill>
                  <a:srgbClr val="FF0000"/>
                </a:solidFill>
                <a:latin typeface="Impact" panose="020B0806030902050204" pitchFamily="34" charset="0"/>
              </a:rPr>
              <a:t>GENUS</a:t>
            </a:r>
            <a:r>
              <a:rPr lang="en-US" altLang="en-US" sz="3600" dirty="0" smtClean="0">
                <a:latin typeface="Impact" panose="020B0806030902050204" pitchFamily="34" charset="0"/>
              </a:rPr>
              <a:t> </a:t>
            </a:r>
            <a:r>
              <a:rPr lang="en-US" altLang="en-US" sz="3600" dirty="0" smtClean="0">
                <a:latin typeface="Impact" panose="020B0806030902050204" pitchFamily="34" charset="0"/>
              </a:rPr>
              <a:t>is </a:t>
            </a:r>
            <a:r>
              <a:rPr lang="en-US" altLang="en-US" sz="3600" dirty="0" smtClean="0">
                <a:solidFill>
                  <a:srgbClr val="FF0000"/>
                </a:solidFill>
                <a:latin typeface="Impact" panose="020B0806030902050204" pitchFamily="34" charset="0"/>
              </a:rPr>
              <a:t>ALWAYS</a:t>
            </a:r>
            <a:r>
              <a:rPr lang="en-US" altLang="en-US" sz="3600" dirty="0" smtClean="0">
                <a:latin typeface="Impact" panose="020B0806030902050204" pitchFamily="34" charset="0"/>
              </a:rPr>
              <a:t> capitalized</a:t>
            </a:r>
          </a:p>
          <a:p>
            <a:r>
              <a:rPr lang="en-US" altLang="en-US" sz="3600" dirty="0" smtClean="0">
                <a:latin typeface="Impact" panose="020B0806030902050204" pitchFamily="34" charset="0"/>
              </a:rPr>
              <a:t>The </a:t>
            </a:r>
            <a:r>
              <a:rPr lang="en-US" altLang="en-US" sz="3600" i="1" dirty="0" smtClean="0">
                <a:solidFill>
                  <a:srgbClr val="FF0000"/>
                </a:solidFill>
                <a:latin typeface="Impact" panose="020B0806030902050204" pitchFamily="34" charset="0"/>
              </a:rPr>
              <a:t>first letter </a:t>
            </a:r>
            <a:r>
              <a:rPr lang="en-US" altLang="en-US" sz="3600" dirty="0" smtClean="0">
                <a:latin typeface="Impact" panose="020B0806030902050204" pitchFamily="34" charset="0"/>
              </a:rPr>
              <a:t>of the </a:t>
            </a:r>
            <a:r>
              <a:rPr lang="en-US" altLang="en-US" sz="3600" dirty="0" smtClean="0">
                <a:solidFill>
                  <a:srgbClr val="FF0000"/>
                </a:solidFill>
                <a:latin typeface="Impact" panose="020B0806030902050204" pitchFamily="34" charset="0"/>
              </a:rPr>
              <a:t>SPECIES</a:t>
            </a:r>
            <a:r>
              <a:rPr lang="en-US" altLang="en-US" sz="3600" dirty="0" smtClean="0">
                <a:latin typeface="Impact" panose="020B0806030902050204" pitchFamily="34" charset="0"/>
              </a:rPr>
              <a:t> </a:t>
            </a:r>
            <a:r>
              <a:rPr lang="en-US" altLang="en-US" sz="3600" dirty="0" smtClean="0">
                <a:latin typeface="Impact" panose="020B0806030902050204" pitchFamily="34" charset="0"/>
              </a:rPr>
              <a:t>is </a:t>
            </a:r>
            <a:r>
              <a:rPr lang="en-US" altLang="en-US" sz="3600" dirty="0" smtClean="0">
                <a:solidFill>
                  <a:srgbClr val="FF0000"/>
                </a:solidFill>
                <a:latin typeface="Impact" panose="020B0806030902050204" pitchFamily="34" charset="0"/>
              </a:rPr>
              <a:t>NEVER</a:t>
            </a:r>
            <a:r>
              <a:rPr lang="en-US" altLang="en-US" sz="3600" dirty="0" smtClean="0">
                <a:latin typeface="Impact" panose="020B0806030902050204" pitchFamily="34" charset="0"/>
              </a:rPr>
              <a:t> capitalized</a:t>
            </a:r>
          </a:p>
          <a:p>
            <a:r>
              <a:rPr lang="en-US" altLang="en-US" sz="3600" dirty="0" smtClean="0">
                <a:latin typeface="Impact" panose="020B0806030902050204" pitchFamily="34" charset="0"/>
              </a:rPr>
              <a:t>Scientific names of organisms are always </a:t>
            </a:r>
            <a:r>
              <a:rPr lang="en-US" altLang="en-US" sz="3600" i="1" dirty="0" smtClean="0">
                <a:solidFill>
                  <a:srgbClr val="FF0000"/>
                </a:solidFill>
                <a:latin typeface="Impact" panose="020B0806030902050204" pitchFamily="34" charset="0"/>
              </a:rPr>
              <a:t>italicized</a:t>
            </a:r>
            <a:r>
              <a:rPr lang="en-US" altLang="en-US" sz="3600" dirty="0" smtClean="0">
                <a:latin typeface="Impact" panose="020B0806030902050204" pitchFamily="34" charset="0"/>
              </a:rPr>
              <a:t>  or </a:t>
            </a:r>
            <a:r>
              <a:rPr lang="en-US" altLang="en-US" sz="3600" u="sng" dirty="0" smtClean="0">
                <a:solidFill>
                  <a:srgbClr val="FF0000"/>
                </a:solidFill>
                <a:latin typeface="Impact" panose="020B0806030902050204" pitchFamily="34" charset="0"/>
              </a:rPr>
              <a:t>underlined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1409</TotalTime>
  <Words>237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Times New Roman</vt:lpstr>
      <vt:lpstr>Arial</vt:lpstr>
      <vt:lpstr>Monotype Sorts</vt:lpstr>
      <vt:lpstr>Calibri</vt:lpstr>
      <vt:lpstr>Impact</vt:lpstr>
      <vt:lpstr>Wingdings</vt:lpstr>
      <vt:lpstr>Retrospect</vt:lpstr>
      <vt:lpstr>Classification of Living Things</vt:lpstr>
      <vt:lpstr>What is classification?</vt:lpstr>
      <vt:lpstr>Early classification systems</vt:lpstr>
      <vt:lpstr>The modern  classification system :</vt:lpstr>
      <vt:lpstr>PowerPoint Presentation</vt:lpstr>
      <vt:lpstr>PowerPoint Presentation</vt:lpstr>
      <vt:lpstr>Helpful way to remember the 8 levels</vt:lpstr>
      <vt:lpstr>Binomial Nomenclature</vt:lpstr>
      <vt:lpstr>What rules are used to write scientific names?</vt:lpstr>
      <vt:lpstr>Using the Classification System</vt:lpstr>
      <vt:lpstr>Taxonomic Key</vt:lpstr>
    </vt:vector>
  </TitlesOfParts>
  <Company>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of Living Things</dc:title>
  <dc:creator>Newport News</dc:creator>
  <cp:lastModifiedBy>Sawyer, Gregg</cp:lastModifiedBy>
  <cp:revision>65</cp:revision>
  <dcterms:created xsi:type="dcterms:W3CDTF">2002-04-07T19:41:34Z</dcterms:created>
  <dcterms:modified xsi:type="dcterms:W3CDTF">2016-01-22T17:12:10Z</dcterms:modified>
</cp:coreProperties>
</file>